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mp4" ContentType="video/mp4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90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83" r:id="rId17"/>
    <p:sldId id="284" r:id="rId18"/>
    <p:sldId id="285" r:id="rId19"/>
    <p:sldId id="286" r:id="rId20"/>
  </p:sldIdLst>
  <p:sldSz cx="9144000" cy="5143500" type="screen16x9"/>
  <p:notesSz cx="6858000" cy="9144000"/>
  <p:custDataLst>
    <p:tags r:id="rId21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2" autoAdjust="0"/>
    <p:restoredTop sz="94634" autoAdjust="0"/>
  </p:normalViewPr>
  <p:slideViewPr>
    <p:cSldViewPr snapToGrid="0">
      <p:cViewPr varScale="1">
        <p:scale>
          <a:sx n="109" d="100"/>
          <a:sy n="109" d="100"/>
        </p:scale>
        <p:origin x="706" y="8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tags" Target="tags/tag1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同侧圆角矩形 1"/>
          <p:cNvSpPr/>
          <p:nvPr userDrawn="1"/>
        </p:nvSpPr>
        <p:spPr>
          <a:xfrm>
            <a:off x="236001" y="224159"/>
            <a:ext cx="8671998" cy="4695182"/>
          </a:xfrm>
          <a:prstGeom prst="round2Same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image" Target="../media/image1.jpeg" /><Relationship Id="rId4" Type="http://schemas.openxmlformats.org/officeDocument/2006/relationships/image" Target="file:///D:\qq&#25991;&#20214;\712321467\Image\C2C\Image2\%7b75232B38-A165-1FB7-499C-2E1C792CACB5%7d.png" TargetMode="External" /><Relationship Id="rId5" Type="http://schemas.openxmlformats.org/officeDocument/2006/relationships/image" Target="../media/image2.png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图片 1073743875" descr="学科网 zxxk.com" title="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video" Target="../media/media2.mp4" /><Relationship Id="rId4" Type="http://schemas.microsoft.com/office/2007/relationships/media" Target="../media/media2.mp4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6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png" /><Relationship Id="rId3" Type="http://schemas.openxmlformats.org/officeDocument/2006/relationships/image" Target="../media/image20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1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7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jpeg" /><Relationship Id="rId5" Type="http://schemas.openxmlformats.org/officeDocument/2006/relationships/image" Target="../media/image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Relationship Id="rId4" Type="http://schemas.openxmlformats.org/officeDocument/2006/relationships/image" Target="../media/image10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Relationship Id="rId3" Type="http://schemas.openxmlformats.org/officeDocument/2006/relationships/video" Target="../media/media1.mp4" /><Relationship Id="rId4" Type="http://schemas.microsoft.com/office/2007/relationships/media" Target="../media/media1.mp4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Relationship Id="rId3" Type="http://schemas.openxmlformats.org/officeDocument/2006/relationships/image" Target="../media/image13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/>
        </p:nvSpPr>
        <p:spPr>
          <a:xfrm>
            <a:off x="397039" y="424085"/>
            <a:ext cx="323779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105号-简雅黑" panose="00000500000000000000" pitchFamily="2" charset="-122"/>
              </a:rPr>
              <a:t>第一章 机械运动</a:t>
            </a:r>
            <a:endParaRPr lang="zh-CN" altLang="en-US" sz="27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字魂105号-简雅黑" panose="00000500000000000000" pitchFamily="2" charset="-122"/>
            </a:endParaRPr>
          </a:p>
        </p:txBody>
      </p:sp>
      <p:sp>
        <p:nvSpPr>
          <p:cNvPr id="3" name="文本框 2" title=""/>
          <p:cNvSpPr txBox="1"/>
          <p:nvPr/>
        </p:nvSpPr>
        <p:spPr>
          <a:xfrm>
            <a:off x="3341077" y="838493"/>
            <a:ext cx="5215901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45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字魂105号-简雅黑" panose="00000500000000000000" pitchFamily="2" charset="-122"/>
              </a:rPr>
              <a:t>时间的测量 误差</a:t>
            </a:r>
            <a:endParaRPr lang="zh-CN" altLang="en-US" sz="45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字魂105号-简雅黑" panose="00000500000000000000" pitchFamily="2" charset="-122"/>
            </a:endParaRPr>
          </a:p>
        </p:txBody>
      </p:sp>
      <p:sp>
        <p:nvSpPr>
          <p:cNvPr id="4" name="矩形 3" title=""/>
          <p:cNvSpPr/>
          <p:nvPr/>
        </p:nvSpPr>
        <p:spPr>
          <a:xfrm>
            <a:off x="6198757" y="1764127"/>
            <a:ext cx="23582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字魂105号-简雅黑" panose="00000500000000000000" pitchFamily="2" charset="-122"/>
              </a:rPr>
              <a:t>R·</a:t>
            </a:r>
            <a:r>
              <a:rPr lang="zh-CN" altLang="en-US" sz="180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字魂105号-简雅黑" panose="00000500000000000000" pitchFamily="2" charset="-122"/>
              </a:rPr>
              <a:t>八年级物理上册</a:t>
            </a:r>
            <a:endParaRPr lang="zh-CN" altLang="en-US" sz="180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字魂105号-简雅黑" panose="00000500000000000000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练习使用停表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动作按钮: 后退或前一项 10" title="">
            <a:hlinkClick action="ppaction://hlinkshowjump?jump=previousslide" highlightClick="1"/>
          </p:cNvPr>
          <p:cNvSpPr/>
          <p:nvPr/>
        </p:nvSpPr>
        <p:spPr>
          <a:xfrm>
            <a:off x="232116" y="4487594"/>
            <a:ext cx="443132" cy="443132"/>
          </a:xfrm>
          <a:prstGeom prst="actionButtonBackPrevious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2" name="动作按钮: 前进或下一项 11" title="">
            <a:hlinkClick action="ppaction://hlinkshowjump?jump=nextslide" highlightClick="1"/>
          </p:cNvPr>
          <p:cNvSpPr/>
          <p:nvPr/>
        </p:nvSpPr>
        <p:spPr>
          <a:xfrm>
            <a:off x="8468752" y="4487594"/>
            <a:ext cx="443132" cy="443132"/>
          </a:xfrm>
          <a:prstGeom prst="actionButtonForwardNext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18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 title=""/>
          <p:cNvSpPr/>
          <p:nvPr/>
        </p:nvSpPr>
        <p:spPr>
          <a:xfrm>
            <a:off x="762935" y="585534"/>
            <a:ext cx="7618131" cy="526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 cap="all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/>
                <a:ea typeface="黑体" panose="02010609060101010101" pitchFamily="49" charset="-122"/>
              </a:rPr>
              <a:t>例</a:t>
            </a:r>
            <a:r>
              <a:rPr lang="en-US" altLang="zh-CN" sz="2600" b="1" cap="all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/>
                <a:ea typeface="黑体" panose="02010609060101010101" pitchFamily="49" charset="-122"/>
              </a:rPr>
              <a:t>1</a:t>
            </a: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读出秒表的读数。</a:t>
            </a:r>
            <a:endParaRPr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762935" y="1199662"/>
            <a:ext cx="77128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如图，甲秒表读数为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______s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，乙秒表读数为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______s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6" name="图片 5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487" y="1748901"/>
            <a:ext cx="7557025" cy="2695003"/>
          </a:xfrm>
          <a:prstGeom prst="rect">
            <a:avLst/>
          </a:prstGeom>
        </p:spPr>
      </p:pic>
      <p:sp>
        <p:nvSpPr>
          <p:cNvPr id="7" name="文本框 6" title=""/>
          <p:cNvSpPr txBox="1"/>
          <p:nvPr/>
        </p:nvSpPr>
        <p:spPr>
          <a:xfrm>
            <a:off x="3606486" y="1199661"/>
            <a:ext cx="1132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218.5</a:t>
            </a:r>
            <a:endParaRPr lang="zh-CN" altLang="en-US" sz="2400" b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6799851" y="1199661"/>
            <a:ext cx="1132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188.5</a:t>
            </a:r>
            <a:endParaRPr lang="zh-CN" altLang="en-US" sz="2400" b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Text Box 4" title=""/>
          <p:cNvSpPr txBox="1">
            <a:spLocks noChangeArrowheads="1"/>
          </p:cNvSpPr>
          <p:nvPr/>
        </p:nvSpPr>
        <p:spPr bwMode="auto">
          <a:xfrm>
            <a:off x="454269" y="1098821"/>
            <a:ext cx="8235462" cy="870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>
                <a:solidFill>
                  <a:prstClr val="black"/>
                </a:solidFill>
                <a:latin typeface="Times New Roman" panose="02020603050405020304"/>
              </a:rPr>
              <a:t>用秒表测量你脉搏跳动</a:t>
            </a:r>
            <a:r>
              <a:rPr lang="en-US" altLang="zh-CN">
                <a:solidFill>
                  <a:prstClr val="black"/>
                </a:solidFill>
                <a:latin typeface="Times New Roman" panose="02020603050405020304"/>
              </a:rPr>
              <a:t>10</a:t>
            </a:r>
            <a:r>
              <a:rPr lang="zh-CN" altLang="en-US">
                <a:solidFill>
                  <a:prstClr val="black"/>
                </a:solidFill>
                <a:latin typeface="Times New Roman" panose="02020603050405020304"/>
              </a:rPr>
              <a:t>次所用的时间是</a:t>
            </a:r>
            <a:r>
              <a:rPr lang="en-US" altLang="zh-CN">
                <a:solidFill>
                  <a:prstClr val="black"/>
                </a:solidFill>
                <a:latin typeface="Times New Roman" panose="02020603050405020304"/>
              </a:rPr>
              <a:t>______s</a:t>
            </a:r>
            <a:r>
              <a:rPr lang="zh-CN" altLang="en-US">
                <a:solidFill>
                  <a:prstClr val="black"/>
                </a:solidFill>
                <a:latin typeface="Times New Roman" panose="02020603050405020304"/>
              </a:rPr>
              <a:t>；正常行走时，你每迈一步所用的时间是</a:t>
            </a:r>
            <a:r>
              <a:rPr lang="en-US" altLang="zh-CN">
                <a:solidFill>
                  <a:prstClr val="black"/>
                </a:solidFill>
                <a:latin typeface="Times New Roman" panose="02020603050405020304"/>
              </a:rPr>
              <a:t>______s</a:t>
            </a:r>
            <a:r>
              <a:rPr lang="zh-CN" altLang="en-US">
                <a:solidFill>
                  <a:prstClr val="black"/>
                </a:solidFill>
                <a:latin typeface="Times New Roman" panose="02020603050405020304"/>
              </a:rPr>
              <a:t>。</a:t>
            </a:r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23" name="Text Box 5" title=""/>
          <p:cNvSpPr txBox="1">
            <a:spLocks noChangeArrowheads="1"/>
          </p:cNvSpPr>
          <p:nvPr/>
        </p:nvSpPr>
        <p:spPr bwMode="auto">
          <a:xfrm>
            <a:off x="883640" y="500540"/>
            <a:ext cx="2795062" cy="52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5.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使用秒表测量：</a:t>
            </a:r>
            <a:endParaRPr kumimoji="1"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24" name="Picture 5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5938" y="2040594"/>
            <a:ext cx="2407139" cy="262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Text Box 5" title=""/>
          <p:cNvSpPr txBox="1">
            <a:spLocks noChangeArrowheads="1"/>
          </p:cNvSpPr>
          <p:nvPr/>
        </p:nvSpPr>
        <p:spPr bwMode="auto">
          <a:xfrm>
            <a:off x="556383" y="1351354"/>
            <a:ext cx="70818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误差：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/>
                <a:ea typeface="黑体" panose="02010609060101010101" pitchFamily="49" charset="-122"/>
              </a:rPr>
              <a:t>测量值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和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/>
                <a:ea typeface="黑体" panose="02010609060101010101" pitchFamily="49" charset="-122"/>
              </a:rPr>
              <a:t>真实值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之间的差异。</a:t>
            </a:r>
            <a:endParaRPr kumimoji="1" lang="en-US" altLang="zh-CN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0" name="Text Box 5" title=""/>
          <p:cNvSpPr txBox="1">
            <a:spLocks noChangeArrowheads="1"/>
          </p:cNvSpPr>
          <p:nvPr/>
        </p:nvSpPr>
        <p:spPr bwMode="auto">
          <a:xfrm>
            <a:off x="556383" y="2011435"/>
            <a:ext cx="88619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造成误差的原因：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anose="02020603050405020304"/>
                <a:ea typeface="黑体" panose="02010609060101010101" pitchFamily="49" charset="-122"/>
              </a:rPr>
              <a:t>测量工具、测量方法、测量者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kumimoji="1" lang="en-US" altLang="zh-CN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1" name="Text Box 5" title=""/>
          <p:cNvSpPr txBox="1">
            <a:spLocks noChangeArrowheads="1"/>
          </p:cNvSpPr>
          <p:nvPr/>
        </p:nvSpPr>
        <p:spPr bwMode="auto">
          <a:xfrm>
            <a:off x="556384" y="2675624"/>
            <a:ext cx="4078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3.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误差与错误的区别：</a:t>
            </a:r>
            <a:endParaRPr kumimoji="1" lang="en-US" altLang="zh-CN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2" name="文本框 11" title=""/>
          <p:cNvSpPr txBox="1"/>
          <p:nvPr/>
        </p:nvSpPr>
        <p:spPr>
          <a:xfrm>
            <a:off x="1118381" y="3339813"/>
            <a:ext cx="633046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00" b="1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任何测量都有误差，误差只能尽量减小；</a:t>
            </a:r>
            <a:endParaRPr lang="en-US" altLang="zh-CN" sz="26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 title=""/>
          <p:cNvSpPr txBox="1"/>
          <p:nvPr/>
        </p:nvSpPr>
        <p:spPr>
          <a:xfrm>
            <a:off x="1118381" y="3973225"/>
            <a:ext cx="6555545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00000"/>
              </a:lnSpc>
              <a:buClrTx/>
              <a:buSzTx/>
              <a:buFontTx/>
              <a:buNone/>
              <a:defRPr kumimoji="0" sz="2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ea typeface="宋体" panose="02010600030101010101" pitchFamily="2" charset="-122"/>
              </a:rPr>
              <a:t>错误是人为造成的，是可以避免的。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4" name="矩形 4" title=""/>
          <p:cNvSpPr>
            <a:spLocks noChangeArrowheads="1"/>
          </p:cNvSpPr>
          <p:nvPr/>
        </p:nvSpPr>
        <p:spPr bwMode="auto">
          <a:xfrm>
            <a:off x="511689" y="677832"/>
            <a:ext cx="2667610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知识点二 误差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214100" y="107823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Text Box 5" title=""/>
          <p:cNvSpPr txBox="1">
            <a:spLocks noChangeArrowheads="1"/>
          </p:cNvSpPr>
          <p:nvPr/>
        </p:nvSpPr>
        <p:spPr bwMode="auto">
          <a:xfrm>
            <a:off x="984739" y="424793"/>
            <a:ext cx="407892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kumimoji="1" lang="en-US" altLang="zh-CN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4.</a:t>
            </a:r>
            <a:r>
              <a:rPr kumimoji="1"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减小误差的方法：</a:t>
            </a:r>
            <a:endParaRPr kumimoji="1" lang="en-US" altLang="zh-CN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984739" y="982952"/>
            <a:ext cx="629529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00000"/>
              </a:lnSpc>
              <a:buClrTx/>
              <a:buSzTx/>
              <a:buFontTx/>
              <a:buNone/>
              <a:defRPr kumimoji="0" sz="2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(1)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根据测量需要，选用较精密的仪器；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984739" y="1510334"/>
            <a:ext cx="629529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00000"/>
              </a:lnSpc>
              <a:buClrTx/>
              <a:buSzTx/>
              <a:buFontTx/>
              <a:buNone/>
              <a:defRPr kumimoji="0" sz="2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(2)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改进测量方法；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</p:txBody>
      </p:sp>
      <p:pic>
        <p:nvPicPr>
          <p:cNvPr id="11" name="图片 10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558" y="2161465"/>
            <a:ext cx="3877949" cy="1906111"/>
          </a:xfrm>
          <a:prstGeom prst="rect">
            <a:avLst/>
          </a:prstGeom>
        </p:spPr>
      </p:pic>
      <p:pic>
        <p:nvPicPr>
          <p:cNvPr id="12" name="图片 11" title="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4799" y="2356065"/>
            <a:ext cx="1914278" cy="1516909"/>
          </a:xfrm>
          <a:prstGeom prst="rect">
            <a:avLst/>
          </a:prstGeom>
        </p:spPr>
      </p:pic>
      <p:sp>
        <p:nvSpPr>
          <p:cNvPr id="13" name="文本框 12" title=""/>
          <p:cNvSpPr txBox="1"/>
          <p:nvPr/>
        </p:nvSpPr>
        <p:spPr>
          <a:xfrm>
            <a:off x="984739" y="4226264"/>
            <a:ext cx="629529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defTabSz="914400" latinLnBrk="0">
              <a:lnSpc>
                <a:spcPct val="100000"/>
              </a:lnSpc>
              <a:buClrTx/>
              <a:buSzTx/>
              <a:buFontTx/>
              <a:buNone/>
              <a:defRPr kumimoji="0" sz="2600" b="1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latin typeface="Times New Roman" panose="02020603050405020304"/>
                <a:ea typeface="宋体" panose="02010600030101010101" pitchFamily="2" charset="-122"/>
              </a:rPr>
              <a:t>(3)</a:t>
            </a:r>
            <a:r>
              <a:rPr lang="zh-CN" altLang="en-US">
                <a:latin typeface="Times New Roman" panose="02020603050405020304"/>
                <a:ea typeface="宋体" panose="02010600030101010101" pitchFamily="2" charset="-122"/>
              </a:rPr>
              <a:t>多次测量取平均值。</a:t>
            </a:r>
            <a:endParaRPr lang="zh-CN" altLang="en-US"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矩形 12" title=""/>
          <p:cNvSpPr/>
          <p:nvPr/>
        </p:nvSpPr>
        <p:spPr>
          <a:xfrm>
            <a:off x="506413" y="294099"/>
            <a:ext cx="7972425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2009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cap="all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/>
                <a:ea typeface="黑体" panose="02010609060101010101" pitchFamily="49" charset="-122"/>
              </a:rPr>
              <a:t>例</a:t>
            </a:r>
            <a:r>
              <a:rPr lang="en-US" altLang="zh-CN" sz="2800" b="1" cap="all">
                <a:ln w="9000" cmpd="sng">
                  <a:solidFill>
                    <a:sysClr val="windowText" lastClr="000000"/>
                  </a:solidFill>
                  <a:prstDash val="solid"/>
                </a:ln>
                <a:solidFill>
                  <a:prstClr val="black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/>
                <a:ea typeface="黑体" panose="02010609060101010101" pitchFamily="49" charset="-122"/>
              </a:rPr>
              <a:t>2  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关于误差，下列说法中正确的是（      ）</a:t>
            </a:r>
            <a:endParaRPr lang="zh-CN" altLang="en-US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indent="72009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A.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测量时，只要遵守操作规则，就可以同消灭错误一样消除误差</a:t>
            </a:r>
            <a:endParaRPr lang="zh-CN" altLang="en-US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indent="72009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B.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读数时，估读位数越多越准确</a:t>
            </a:r>
            <a:endParaRPr lang="zh-CN" altLang="en-US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indent="72009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C.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测量时，误差不可避免</a:t>
            </a:r>
            <a:endParaRPr lang="zh-CN" altLang="en-US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indent="720090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D.</a:t>
            </a:r>
            <a:r>
              <a:rPr lang="zh-CN" altLang="en-US" sz="28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多次测量取平均值会使误差增大</a:t>
            </a:r>
            <a:endParaRPr lang="zh-CN" altLang="en-US" sz="28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4" name="矩形 13" title=""/>
          <p:cNvSpPr/>
          <p:nvPr/>
        </p:nvSpPr>
        <p:spPr>
          <a:xfrm>
            <a:off x="624682" y="2948917"/>
            <a:ext cx="7894637" cy="1938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        解析：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误差是由于实验方法、实验者、测量工具等因素引起的，不可避免，只能减小；多次测量取平均值可以减少误差，所以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A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、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D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说法错误，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说法正确。读数时，分度值的下一位是估读的，是一个不准确的值，若再往下一位估读，得出的数字是无意义的，所以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B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说法错误。</a:t>
            </a:r>
            <a:endParaRPr lang="zh-CN" altLang="en-US" sz="2400" b="1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5" name="矩形 14" title=""/>
          <p:cNvSpPr/>
          <p:nvPr/>
        </p:nvSpPr>
        <p:spPr>
          <a:xfrm>
            <a:off x="7448770" y="270314"/>
            <a:ext cx="738187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C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6" name="矩形 15" title=""/>
          <p:cNvSpPr/>
          <p:nvPr/>
        </p:nvSpPr>
        <p:spPr>
          <a:xfrm>
            <a:off x="3895725" y="1131888"/>
            <a:ext cx="7381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7" name="椭圆 16" title=""/>
          <p:cNvSpPr/>
          <p:nvPr/>
        </p:nvSpPr>
        <p:spPr>
          <a:xfrm>
            <a:off x="2371725" y="1127125"/>
            <a:ext cx="809625" cy="5238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8" name="椭圆 17" title=""/>
          <p:cNvSpPr/>
          <p:nvPr/>
        </p:nvSpPr>
        <p:spPr>
          <a:xfrm>
            <a:off x="4492625" y="1595438"/>
            <a:ext cx="2060575" cy="5238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9" name="矩形 18" title=""/>
          <p:cNvSpPr/>
          <p:nvPr/>
        </p:nvSpPr>
        <p:spPr>
          <a:xfrm>
            <a:off x="6626225" y="1573213"/>
            <a:ext cx="738188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0" name="矩形 19" title=""/>
          <p:cNvSpPr>
            <a:spLocks noChangeArrowheads="1"/>
          </p:cNvSpPr>
          <p:nvPr/>
        </p:nvSpPr>
        <p:spPr bwMode="auto">
          <a:xfrm>
            <a:off x="5557838" y="1992313"/>
            <a:ext cx="7381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椭圆 20" title=""/>
          <p:cNvSpPr/>
          <p:nvPr/>
        </p:nvSpPr>
        <p:spPr>
          <a:xfrm>
            <a:off x="5926138" y="2430463"/>
            <a:ext cx="809625" cy="523875"/>
          </a:xfrm>
          <a:prstGeom prst="ellipse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矩形 21" title=""/>
          <p:cNvSpPr/>
          <p:nvPr/>
        </p:nvSpPr>
        <p:spPr>
          <a:xfrm>
            <a:off x="6859588" y="2439988"/>
            <a:ext cx="1206500" cy="5238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减少</a:t>
            </a:r>
            <a:endParaRPr lang="zh-CN" altLang="en-US" sz="28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 animBg="1"/>
      <p:bldP spid="18" grpId="0" animBg="1"/>
      <p:bldP spid="19" grpId="0"/>
      <p:bldP spid="20" grpId="0"/>
      <p:bldP spid="21" grpId="0" animBg="1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: 圆角 11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课堂练习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文本框 1" title=""/>
          <p:cNvSpPr txBox="1"/>
          <p:nvPr/>
        </p:nvSpPr>
        <p:spPr>
          <a:xfrm>
            <a:off x="608428" y="945942"/>
            <a:ext cx="7927145" cy="526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如图，秒表的读数是</a:t>
            </a: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________s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。</a:t>
            </a:r>
            <a:endParaRPr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3" name="图片 2" title="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0699" y="1568559"/>
            <a:ext cx="4448564" cy="2912000"/>
          </a:xfrm>
          <a:prstGeom prst="rect">
            <a:avLst/>
          </a:prstGeom>
        </p:spPr>
      </p:pic>
      <p:sp>
        <p:nvSpPr>
          <p:cNvPr id="4" name="文本框 3" title=""/>
          <p:cNvSpPr txBox="1"/>
          <p:nvPr/>
        </p:nvSpPr>
        <p:spPr>
          <a:xfrm>
            <a:off x="4148093" y="978386"/>
            <a:ext cx="1132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268.7</a:t>
            </a:r>
            <a:endParaRPr lang="zh-CN" altLang="en-US" sz="2400" b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/>
        </p:nvSpPr>
        <p:spPr>
          <a:xfrm>
            <a:off x="608428" y="1348210"/>
            <a:ext cx="7927145" cy="2447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下列有关误差的说法中，正确的是（       ）。</a:t>
            </a:r>
            <a:endParaRPr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A.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多次测量取平均值可以减小误差</a:t>
            </a:r>
            <a:endParaRPr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B.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误差就是测量中产生的错误</a:t>
            </a:r>
            <a:endParaRPr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C.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只要认真测量，就可以避免误差</a:t>
            </a:r>
            <a:endParaRPr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D.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选用精密的测量仪器可以消除误差</a:t>
            </a:r>
            <a:endParaRPr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5" name="文本框 4" title=""/>
          <p:cNvSpPr txBox="1"/>
          <p:nvPr/>
        </p:nvSpPr>
        <p:spPr>
          <a:xfrm>
            <a:off x="6348046" y="1404063"/>
            <a:ext cx="1132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文本框 6" title=""/>
          <p:cNvSpPr txBox="1"/>
          <p:nvPr/>
        </p:nvSpPr>
        <p:spPr>
          <a:xfrm>
            <a:off x="608428" y="1108144"/>
            <a:ext cx="7927145" cy="29272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3.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在测量物体长度时，由于下列原因造成测量结果有 差异，其中属于误差的是（       ）。</a:t>
            </a:r>
            <a:endParaRPr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A.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刻度尺没有沿着被测物体的长度放置</a:t>
            </a:r>
            <a:endParaRPr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B.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测量者在读数时，其视线与刻度尺成 </a:t>
            </a: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20°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角 </a:t>
            </a:r>
            <a:endParaRPr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C.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测量者对分度值的下一位估读时偏大</a:t>
            </a:r>
            <a:endParaRPr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algn="just" defTabSz="9144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D. </a:t>
            </a:r>
            <a:r>
              <a:rPr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刻度尺未紧贴被测物体</a:t>
            </a:r>
            <a:endParaRPr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8" name="文本框 7" title=""/>
          <p:cNvSpPr txBox="1"/>
          <p:nvPr/>
        </p:nvSpPr>
        <p:spPr>
          <a:xfrm>
            <a:off x="4765431" y="1622113"/>
            <a:ext cx="11324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srgbClr val="FF0000"/>
                </a:solidFill>
                <a:latin typeface="Times New Roman" panose="02020603050405020304"/>
                <a:ea typeface="宋体" panose="02010600030101010101" pitchFamily="2" charset="-122"/>
              </a:rPr>
              <a:t>C</a:t>
            </a:r>
            <a:endParaRPr lang="zh-CN" altLang="en-US" sz="2400" b="1">
              <a:solidFill>
                <a:srgbClr val="FF0000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课堂小结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9" name="Text Box 55" title=""/>
          <p:cNvSpPr txBox="1">
            <a:spLocks noChangeArrowheads="1"/>
          </p:cNvSpPr>
          <p:nvPr/>
        </p:nvSpPr>
        <p:spPr bwMode="auto">
          <a:xfrm flipH="1">
            <a:off x="583041" y="1300191"/>
            <a:ext cx="2350324" cy="52322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defTabSz="91440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时间的测量</a:t>
            </a:r>
            <a:endParaRPr lang="zh-CN" altLang="en-US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Text Box 55" title=""/>
          <p:cNvSpPr txBox="1">
            <a:spLocks noChangeArrowheads="1"/>
          </p:cNvSpPr>
          <p:nvPr/>
        </p:nvSpPr>
        <p:spPr bwMode="auto">
          <a:xfrm flipH="1">
            <a:off x="1794779" y="3337691"/>
            <a:ext cx="1138586" cy="523220"/>
          </a:xfrm>
          <a:prstGeom prst="rect">
            <a:avLst/>
          </a:prstGeom>
          <a:noFill/>
          <a:ln w="25400">
            <a:solidFill>
              <a:srgbClr val="FF6600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algn="ctr" defTabSz="914400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误 差</a:t>
            </a:r>
            <a:endParaRPr lang="zh-CN" altLang="en-US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左大括号 20" title=""/>
          <p:cNvSpPr/>
          <p:nvPr/>
        </p:nvSpPr>
        <p:spPr>
          <a:xfrm>
            <a:off x="3034950" y="1127461"/>
            <a:ext cx="202515" cy="868680"/>
          </a:xfrm>
          <a:prstGeom prst="leftBrace">
            <a:avLst>
              <a:gd name="adj1" fmla="val 25700"/>
              <a:gd name="adj2" fmla="val 50000"/>
            </a:avLst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文本框 21" title=""/>
          <p:cNvSpPr txBox="1"/>
          <p:nvPr/>
        </p:nvSpPr>
        <p:spPr>
          <a:xfrm>
            <a:off x="3195038" y="972884"/>
            <a:ext cx="29338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国际单位：秒（</a:t>
            </a:r>
            <a:r>
              <a:rPr lang="en-US" altLang="zh-CN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</a:t>
            </a: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文本框 22" title=""/>
          <p:cNvSpPr txBox="1"/>
          <p:nvPr/>
        </p:nvSpPr>
        <p:spPr>
          <a:xfrm>
            <a:off x="3195038" y="1671738"/>
            <a:ext cx="2776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测量工具：秒表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左大括号 23" title=""/>
          <p:cNvSpPr/>
          <p:nvPr/>
        </p:nvSpPr>
        <p:spPr>
          <a:xfrm>
            <a:off x="5525931" y="1513407"/>
            <a:ext cx="202515" cy="778326"/>
          </a:xfrm>
          <a:prstGeom prst="leftBrace">
            <a:avLst>
              <a:gd name="adj1" fmla="val 25700"/>
              <a:gd name="adj2" fmla="val 50000"/>
            </a:avLst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5" name="文本框 24" title=""/>
          <p:cNvSpPr txBox="1"/>
          <p:nvPr/>
        </p:nvSpPr>
        <p:spPr>
          <a:xfrm>
            <a:off x="5691667" y="1394943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使用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 title=""/>
          <p:cNvSpPr txBox="1"/>
          <p:nvPr/>
        </p:nvSpPr>
        <p:spPr>
          <a:xfrm>
            <a:off x="5691666" y="1970368"/>
            <a:ext cx="8034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读数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7" name="Picture 5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7104" y="1065696"/>
            <a:ext cx="1959240" cy="2135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左大括号 27" title=""/>
          <p:cNvSpPr/>
          <p:nvPr/>
        </p:nvSpPr>
        <p:spPr>
          <a:xfrm>
            <a:off x="3034950" y="2613954"/>
            <a:ext cx="202515" cy="1970695"/>
          </a:xfrm>
          <a:prstGeom prst="leftBrace">
            <a:avLst>
              <a:gd name="adj1" fmla="val 25700"/>
              <a:gd name="adj2" fmla="val 50000"/>
            </a:avLst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9" name="文本框 28" title=""/>
          <p:cNvSpPr txBox="1"/>
          <p:nvPr/>
        </p:nvSpPr>
        <p:spPr>
          <a:xfrm>
            <a:off x="3195038" y="2493388"/>
            <a:ext cx="17315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什么是误差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文本框 29" title=""/>
          <p:cNvSpPr txBox="1"/>
          <p:nvPr/>
        </p:nvSpPr>
        <p:spPr>
          <a:xfrm>
            <a:off x="3195038" y="3066085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造成误差的原因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文本框 30" title=""/>
          <p:cNvSpPr txBox="1"/>
          <p:nvPr/>
        </p:nvSpPr>
        <p:spPr>
          <a:xfrm>
            <a:off x="3195038" y="3638782"/>
            <a:ext cx="26597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误差和错误的区别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" name="文本框 31" title=""/>
          <p:cNvSpPr txBox="1"/>
          <p:nvPr/>
        </p:nvSpPr>
        <p:spPr>
          <a:xfrm>
            <a:off x="3195038" y="4211478"/>
            <a:ext cx="2350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减小误差的方法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/>
      <p:bldP spid="23" grpId="0"/>
      <p:bldP spid="24" grpId="0" animBg="1"/>
      <p:bldP spid="25" grpId="0"/>
      <p:bldP spid="26" grpId="0"/>
      <p:bldP spid="28" grpId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学习目标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TextBox 8" title=""/>
          <p:cNvSpPr txBox="1"/>
          <p:nvPr/>
        </p:nvSpPr>
        <p:spPr>
          <a:xfrm>
            <a:off x="774664" y="1014817"/>
            <a:ext cx="7594673" cy="2089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知道时间的国际单位及其换算。</a:t>
            </a:r>
            <a:endParaRPr lang="zh-CN" altLang="en-US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会正确利用秒表测量时间。</a:t>
            </a:r>
            <a:endParaRPr lang="zh-CN" altLang="en-US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fontAlgn="base">
              <a:lnSpc>
                <a:spcPct val="130000"/>
              </a:lnSpc>
              <a:spcBef>
                <a:spcPts val="480"/>
              </a:spcBef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知道测量有误差，误差与错误有区别，会用多次测量取平均值方法来减小误差。</a:t>
            </a:r>
            <a:endParaRPr lang="zh-CN" altLang="en-US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: 圆角 6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情境导入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2" name="Text Box 4" title=""/>
          <p:cNvSpPr txBox="1">
            <a:spLocks noChangeArrowheads="1"/>
          </p:cNvSpPr>
          <p:nvPr/>
        </p:nvSpPr>
        <p:spPr bwMode="auto">
          <a:xfrm>
            <a:off x="389202" y="942701"/>
            <a:ext cx="836559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Arial" panose="020b0604020202020204" pitchFamily="34" charset="0"/>
              </a:rPr>
              <a:t>“一寸光阴一寸金”中的“</a:t>
            </a: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</a:rPr>
              <a:t>光阴</a:t>
            </a:r>
            <a:r>
              <a:rPr lang="zh-CN" altLang="en-US">
                <a:solidFill>
                  <a:prstClr val="black"/>
                </a:solidFill>
                <a:latin typeface="Arial" panose="020b0604020202020204" pitchFamily="34" charset="0"/>
              </a:rPr>
              <a:t>”与什么有关？</a:t>
            </a: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cxnSp>
        <p:nvCxnSpPr>
          <p:cNvPr id="6" name="直接连接符 5" title=""/>
          <p:cNvCxnSpPr/>
          <p:nvPr/>
        </p:nvCxnSpPr>
        <p:spPr>
          <a:xfrm>
            <a:off x="4699635" y="1465921"/>
            <a:ext cx="883920" cy="0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8" name="弧形 7" title=""/>
          <p:cNvSpPr/>
          <p:nvPr/>
        </p:nvSpPr>
        <p:spPr>
          <a:xfrm flipH="1">
            <a:off x="5141595" y="786217"/>
            <a:ext cx="1359408" cy="1359408"/>
          </a:xfrm>
          <a:prstGeom prst="arc">
            <a:avLst>
              <a:gd name="adj1" fmla="val 197222"/>
              <a:gd name="adj2" fmla="val 5135792"/>
            </a:avLst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none" w="med" len="med"/>
            <a:tailEnd type="triangle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 title=""/>
          <p:cNvSpPr txBox="1"/>
          <p:nvPr/>
        </p:nvSpPr>
        <p:spPr>
          <a:xfrm>
            <a:off x="883640" y="4347982"/>
            <a:ext cx="642893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像长度一样，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</a:t>
            </a: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也是我们经常要测量的。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 title=""/>
          <p:cNvSpPr txBox="1"/>
          <p:nvPr/>
        </p:nvSpPr>
        <p:spPr>
          <a:xfrm>
            <a:off x="5765878" y="1884016"/>
            <a:ext cx="10850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5A8CC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时间</a:t>
            </a:r>
            <a:endParaRPr lang="zh-CN" altLang="en-US" sz="2000">
              <a:solidFill>
                <a:srgbClr val="5A8CC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Picture 4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9129" y="1558742"/>
            <a:ext cx="2971777" cy="269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: 圆角 1" title=""/>
          <p:cNvSpPr/>
          <p:nvPr/>
        </p:nvSpPr>
        <p:spPr>
          <a:xfrm>
            <a:off x="3561398" y="371338"/>
            <a:ext cx="2021205" cy="47854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探究新知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矩形 4" title=""/>
          <p:cNvSpPr>
            <a:spLocks noChangeArrowheads="1"/>
          </p:cNvSpPr>
          <p:nvPr/>
        </p:nvSpPr>
        <p:spPr bwMode="auto">
          <a:xfrm>
            <a:off x="511688" y="962220"/>
            <a:ext cx="3708619" cy="523220"/>
          </a:xfrm>
          <a:prstGeom prst="rect">
            <a:avLst/>
          </a:prstGeom>
          <a:solidFill>
            <a:srgbClr val="0066FF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知识点一 时间的测量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 Box 5" title=""/>
          <p:cNvSpPr txBox="1">
            <a:spLocks noChangeArrowheads="1"/>
          </p:cNvSpPr>
          <p:nvPr/>
        </p:nvSpPr>
        <p:spPr bwMode="auto">
          <a:xfrm>
            <a:off x="883640" y="1562610"/>
            <a:ext cx="7624762" cy="148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1.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时间的单位：</a:t>
            </a:r>
            <a:endParaRPr kumimoji="1"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   国际单位：</a:t>
            </a:r>
            <a:r>
              <a:rPr kumimoji="1" lang="zh-CN" altLang="en-US" sz="26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秒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，符号：</a:t>
            </a:r>
            <a:r>
              <a:rPr kumimoji="1" lang="en-US" altLang="zh-CN" sz="26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s</a:t>
            </a:r>
            <a:endParaRPr kumimoji="1" lang="en-US" altLang="zh-CN" sz="2600" b="1">
              <a:solidFill>
                <a:srgbClr val="FF0000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        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常用单位：</a:t>
            </a:r>
            <a:r>
              <a:rPr kumimoji="1" lang="zh-CN" altLang="en-US" sz="26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时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kumimoji="1" lang="en-US" altLang="zh-CN" sz="26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h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）、</a:t>
            </a:r>
            <a:r>
              <a:rPr kumimoji="1" lang="zh-CN" altLang="en-US" sz="26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分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（</a:t>
            </a:r>
            <a:r>
              <a:rPr kumimoji="1" lang="en-US" altLang="zh-CN" sz="2600" b="1">
                <a:solidFill>
                  <a:srgbClr val="FF0000"/>
                </a:solidFill>
                <a:latin typeface="Times New Roman" panose="02020603050405020304"/>
                <a:ea typeface="黑体" panose="02010609060101010101" pitchFamily="49" charset="-122"/>
              </a:rPr>
              <a:t>min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）等</a:t>
            </a:r>
            <a:endParaRPr kumimoji="1"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8" name="Text Box 5" title=""/>
          <p:cNvSpPr txBox="1">
            <a:spLocks noChangeArrowheads="1"/>
          </p:cNvSpPr>
          <p:nvPr/>
        </p:nvSpPr>
        <p:spPr bwMode="auto">
          <a:xfrm>
            <a:off x="883640" y="3126597"/>
            <a:ext cx="3843105" cy="52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2.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时间的单位换算：</a:t>
            </a:r>
            <a:endParaRPr kumimoji="1"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29" name="Text Box 5" title=""/>
          <p:cNvSpPr txBox="1">
            <a:spLocks noChangeArrowheads="1"/>
          </p:cNvSpPr>
          <p:nvPr/>
        </p:nvSpPr>
        <p:spPr bwMode="auto">
          <a:xfrm>
            <a:off x="1648790" y="3726427"/>
            <a:ext cx="2128983" cy="1045735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 h=60 min</a:t>
            </a:r>
            <a:endParaRPr kumimoji="1"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1 min=60 s</a:t>
            </a:r>
            <a:endParaRPr kumimoji="1" lang="zh-CN" altLang="en-US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ext Box 5" title=""/>
          <p:cNvSpPr txBox="1">
            <a:spLocks noChangeArrowheads="1"/>
          </p:cNvSpPr>
          <p:nvPr/>
        </p:nvSpPr>
        <p:spPr bwMode="auto">
          <a:xfrm>
            <a:off x="883640" y="352826"/>
            <a:ext cx="7624762" cy="52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3.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常见测量时间的工具：</a:t>
            </a:r>
            <a:endParaRPr kumimoji="1"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6" name="Picture 3" title="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775" y="879380"/>
            <a:ext cx="2165350" cy="213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 title=""/>
          <p:cNvSpPr txBox="1">
            <a:spLocks noChangeArrowheads="1"/>
          </p:cNvSpPr>
          <p:nvPr/>
        </p:nvSpPr>
        <p:spPr bwMode="auto">
          <a:xfrm>
            <a:off x="568775" y="3039475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石英钟</a:t>
            </a:r>
            <a:endParaRPr lang="zh-CN" altLang="en-US" sz="24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8" name="Picture 5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18850" y="1815197"/>
            <a:ext cx="2035175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12" title=""/>
          <p:cNvSpPr txBox="1">
            <a:spLocks noChangeArrowheads="1"/>
          </p:cNvSpPr>
          <p:nvPr/>
        </p:nvSpPr>
        <p:spPr bwMode="auto">
          <a:xfrm>
            <a:off x="2607762" y="4231336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 eaLnBrk="1" hangingPunct="1">
              <a:defRPr sz="2400" b="1">
                <a:latin typeface="+mj-lt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Times New Roman" panose="02020603050405020304"/>
              </a:rPr>
              <a:t>机械秒表</a:t>
            </a:r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pic>
        <p:nvPicPr>
          <p:cNvPr id="10" name="Picture 2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3832" y="1351376"/>
            <a:ext cx="2139209" cy="231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2" title=""/>
          <p:cNvSpPr txBox="1">
            <a:spLocks noChangeArrowheads="1"/>
          </p:cNvSpPr>
          <p:nvPr/>
        </p:nvSpPr>
        <p:spPr bwMode="auto">
          <a:xfrm>
            <a:off x="4684761" y="3726845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 eaLnBrk="1" hangingPunct="1">
              <a:defRPr sz="2400" b="1">
                <a:latin typeface="+mj-lt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Times New Roman" panose="02020603050405020304"/>
              </a:rPr>
              <a:t>智能手表</a:t>
            </a:r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  <p:pic>
        <p:nvPicPr>
          <p:cNvPr id="12" name="Picture 4" title="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1760" y="749145"/>
            <a:ext cx="1746642" cy="3602239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2" title=""/>
          <p:cNvSpPr txBox="1">
            <a:spLocks noChangeArrowheads="1"/>
          </p:cNvSpPr>
          <p:nvPr/>
        </p:nvSpPr>
        <p:spPr bwMode="auto">
          <a:xfrm>
            <a:off x="6806406" y="4385674"/>
            <a:ext cx="16573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ctr" eaLnBrk="1" hangingPunct="1">
              <a:defRPr sz="2400" b="1">
                <a:latin typeface="+mj-lt"/>
                <a:ea typeface="黑体" panose="02010609060101010101" pitchFamily="49" charset="-122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Times New Roman" panose="02020603050405020304"/>
              </a:rPr>
              <a:t>手机秒表</a:t>
            </a:r>
            <a:endParaRPr lang="zh-CN" altLang="en-US">
              <a:solidFill>
                <a:prstClr val="black"/>
              </a:solidFill>
              <a:latin typeface="Times New Roman" panose="020206030504050203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" name="Picture 4" title="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95950" y="536330"/>
            <a:ext cx="2971800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9" title=""/>
          <p:cNvSpPr>
            <a:spLocks noChangeArrowheads="1"/>
          </p:cNvSpPr>
          <p:nvPr/>
        </p:nvSpPr>
        <p:spPr bwMode="auto">
          <a:xfrm>
            <a:off x="828675" y="299402"/>
            <a:ext cx="60293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rgbClr val="CC00CC"/>
                </a:solidFill>
                <a:latin typeface="Times New Roman" panose="02020603050405020304"/>
                <a:ea typeface="黑体" panose="02010609060101010101" pitchFamily="49" charset="-122"/>
              </a:rPr>
              <a:t>思考：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/>
                <a:ea typeface="黑体" panose="02010609060101010101" pitchFamily="49" charset="-122"/>
              </a:rPr>
              <a:t>古代人是如何测量时间的？</a:t>
            </a:r>
            <a:endParaRPr lang="zh-CN" altLang="en-US" sz="2800" b="1">
              <a:solidFill>
                <a:srgbClr val="0000FF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12" name="Picture 2" title="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24425" y="2703268"/>
            <a:ext cx="2971800" cy="229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title="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400" y="787155"/>
            <a:ext cx="4235450" cy="3676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" title=""/>
          <p:cNvSpPr txBox="1">
            <a:spLocks noChangeArrowheads="1"/>
          </p:cNvSpPr>
          <p:nvPr/>
        </p:nvSpPr>
        <p:spPr bwMode="auto">
          <a:xfrm>
            <a:off x="3517900" y="4362205"/>
            <a:ext cx="140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黑体" panose="02010609060101010101" pitchFamily="49" charset="-122"/>
              </a:rPr>
              <a:t>日晷</a:t>
            </a:r>
            <a:endParaRPr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0" name="一分钟了解古代计时工具”日晷“" title="">
            <a:hlinkClick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89956"/>
          </a:xfrm>
          <a:prstGeom prst="rect">
            <a:avLst/>
          </a:prstGeom>
        </p:spPr>
      </p:pic>
      <p:sp>
        <p:nvSpPr>
          <p:cNvPr id="51" name="动作按钮: 后退或前一项 50" title="">
            <a:hlinkClick action="ppaction://hlinkshowjump?jump=previousslide" highlightClick="1"/>
          </p:cNvPr>
          <p:cNvSpPr/>
          <p:nvPr/>
        </p:nvSpPr>
        <p:spPr>
          <a:xfrm>
            <a:off x="232116" y="4487594"/>
            <a:ext cx="443132" cy="443132"/>
          </a:xfrm>
          <a:prstGeom prst="actionButtonBackPrevious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2" name="动作按钮: 前进或下一项 51" title="">
            <a:hlinkClick action="ppaction://hlinkshowjump?jump=nextslide" highlightClick="1"/>
          </p:cNvPr>
          <p:cNvSpPr/>
          <p:nvPr/>
        </p:nvSpPr>
        <p:spPr>
          <a:xfrm>
            <a:off x="8468752" y="4487594"/>
            <a:ext cx="443132" cy="443132"/>
          </a:xfrm>
          <a:prstGeom prst="actionButtonForwardNext">
            <a:avLst/>
          </a:prstGeom>
          <a:solidFill>
            <a:sysClr val="window" lastClr="FFFFFF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83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35" y="625489"/>
            <a:ext cx="4021615" cy="3517446"/>
          </a:xfrm>
          <a:prstGeom prst="rect">
            <a:avLst/>
          </a:prstGeom>
        </p:spPr>
      </p:pic>
      <p:sp>
        <p:nvSpPr>
          <p:cNvPr id="5" name="TextBox 5" title=""/>
          <p:cNvSpPr txBox="1">
            <a:spLocks noChangeArrowheads="1"/>
          </p:cNvSpPr>
          <p:nvPr/>
        </p:nvSpPr>
        <p:spPr bwMode="auto">
          <a:xfrm>
            <a:off x="2092547" y="4242799"/>
            <a:ext cx="1946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黑体" panose="02010609060101010101" pitchFamily="49" charset="-122"/>
              </a:rPr>
              <a:t>圭表</a:t>
            </a:r>
            <a:endParaRPr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pic>
        <p:nvPicPr>
          <p:cNvPr id="6" name="Picture 3" title="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05180" y="761587"/>
            <a:ext cx="3422650" cy="333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" title=""/>
          <p:cNvSpPr txBox="1">
            <a:spLocks noChangeArrowheads="1"/>
          </p:cNvSpPr>
          <p:nvPr/>
        </p:nvSpPr>
        <p:spPr bwMode="auto">
          <a:xfrm>
            <a:off x="6348190" y="4242799"/>
            <a:ext cx="14065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defRPr>
            </a:lvl9pPr>
          </a:lstStyle>
          <a:p>
            <a:pPr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prstClr val="black"/>
                </a:solidFill>
                <a:latin typeface="黑体" panose="02010609060101010101" pitchFamily="49" charset="-122"/>
              </a:rPr>
              <a:t>沙漏</a:t>
            </a:r>
            <a:endParaRPr lang="zh-CN" altLang="en-US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Text Box 5" title=""/>
          <p:cNvSpPr txBox="1">
            <a:spLocks noChangeArrowheads="1"/>
          </p:cNvSpPr>
          <p:nvPr/>
        </p:nvSpPr>
        <p:spPr bwMode="auto">
          <a:xfrm>
            <a:off x="883640" y="416132"/>
            <a:ext cx="2795062" cy="526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4.</a:t>
            </a:r>
            <a:r>
              <a:rPr kumimoji="1" lang="zh-CN" altLang="en-US" sz="2600" b="1">
                <a:solidFill>
                  <a:prstClr val="black"/>
                </a:solidFill>
                <a:latin typeface="Times New Roman" panose="02020603050405020304"/>
                <a:ea typeface="黑体" panose="02010609060101010101" pitchFamily="49" charset="-122"/>
              </a:rPr>
              <a:t>练习使用秒表：</a:t>
            </a:r>
            <a:endParaRPr kumimoji="1" lang="en-US" altLang="zh-CN" sz="2600" b="1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pic>
        <p:nvPicPr>
          <p:cNvPr id="28" name="图片 27" title="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557" y="447833"/>
            <a:ext cx="2973361" cy="3456427"/>
          </a:xfrm>
          <a:prstGeom prst="rect">
            <a:avLst/>
          </a:prstGeom>
        </p:spPr>
      </p:pic>
      <p:grpSp>
        <p:nvGrpSpPr>
          <p:cNvPr id="29" name="组合 28" title=""/>
          <p:cNvGrpSpPr/>
          <p:nvPr/>
        </p:nvGrpSpPr>
        <p:grpSpPr>
          <a:xfrm>
            <a:off x="5051705" y="994324"/>
            <a:ext cx="579927" cy="54000"/>
            <a:chOff x="3828024" y="1942477"/>
            <a:chExt cx="579927" cy="5400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3828024" y="1969477"/>
              <a:ext cx="525927" cy="0"/>
            </a:xfrm>
            <a:prstGeom prst="lin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</a:ln>
            <a:effectLst/>
          </p:spPr>
        </p:cxnSp>
        <p:sp>
          <p:nvSpPr>
            <p:cNvPr id="31" name="椭圆 30"/>
            <p:cNvSpPr/>
            <p:nvPr/>
          </p:nvSpPr>
          <p:spPr bwMode="auto">
            <a:xfrm>
              <a:off x="4353951" y="1942477"/>
              <a:ext cx="54000" cy="540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 rtlCol="0" anchor="ctr"/>
            <a:lstStyle/>
            <a:p>
              <a:pPr marL="0" marR="0" lvl="0" indent="720090" algn="ctr" defTabSz="91440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FF"/>
                </a:buClr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32" name="文本框 31" title=""/>
          <p:cNvSpPr txBox="1"/>
          <p:nvPr/>
        </p:nvSpPr>
        <p:spPr>
          <a:xfrm>
            <a:off x="4085262" y="821269"/>
            <a:ext cx="1177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复位键</a:t>
            </a:r>
            <a:endParaRPr lang="zh-CN" altLang="en-US" sz="2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3" name="组合 32" title=""/>
          <p:cNvGrpSpPr/>
          <p:nvPr/>
        </p:nvGrpSpPr>
        <p:grpSpPr>
          <a:xfrm>
            <a:off x="5942310" y="546983"/>
            <a:ext cx="579927" cy="54000"/>
            <a:chOff x="3828024" y="1942477"/>
            <a:chExt cx="579927" cy="5400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828024" y="1969477"/>
              <a:ext cx="525927" cy="0"/>
            </a:xfrm>
            <a:prstGeom prst="lin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</a:ln>
            <a:effectLst/>
          </p:spPr>
        </p:cxnSp>
        <p:sp>
          <p:nvSpPr>
            <p:cNvPr id="35" name="椭圆 34"/>
            <p:cNvSpPr/>
            <p:nvPr/>
          </p:nvSpPr>
          <p:spPr bwMode="auto">
            <a:xfrm>
              <a:off x="4353951" y="1942477"/>
              <a:ext cx="54000" cy="540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 rtlCol="0" anchor="ctr"/>
            <a:lstStyle/>
            <a:p>
              <a:pPr marL="0" marR="0" lvl="0" indent="720090" algn="ctr" defTabSz="91440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FF"/>
                </a:buClr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36" name="文本框 35" title=""/>
          <p:cNvSpPr txBox="1"/>
          <p:nvPr/>
        </p:nvSpPr>
        <p:spPr>
          <a:xfrm>
            <a:off x="4448102" y="373928"/>
            <a:ext cx="17331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开始</a:t>
            </a:r>
            <a:r>
              <a:rPr lang="en-US" altLang="zh-CN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/</a:t>
            </a:r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暂停键</a:t>
            </a:r>
            <a:endParaRPr lang="zh-CN" altLang="en-US" sz="2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7" name="组合 36" title=""/>
          <p:cNvGrpSpPr/>
          <p:nvPr/>
        </p:nvGrpSpPr>
        <p:grpSpPr>
          <a:xfrm flipH="1">
            <a:off x="6604080" y="1698442"/>
            <a:ext cx="1546181" cy="54000"/>
            <a:chOff x="2861770" y="1942477"/>
            <a:chExt cx="1546181" cy="5400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2861770" y="1969477"/>
              <a:ext cx="1492181" cy="0"/>
            </a:xfrm>
            <a:prstGeom prst="lin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</a:ln>
            <a:effectLst/>
          </p:spPr>
        </p:cxnSp>
        <p:sp>
          <p:nvSpPr>
            <p:cNvPr id="39" name="椭圆 38"/>
            <p:cNvSpPr/>
            <p:nvPr/>
          </p:nvSpPr>
          <p:spPr bwMode="auto">
            <a:xfrm>
              <a:off x="4353951" y="1942477"/>
              <a:ext cx="54000" cy="540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 rtlCol="0" anchor="ctr"/>
            <a:lstStyle/>
            <a:p>
              <a:pPr marL="0" marR="0" lvl="0" indent="720090" algn="ctr" defTabSz="91440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FF"/>
                </a:buClr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grpSp>
        <p:nvGrpSpPr>
          <p:cNvPr id="40" name="组合 39" title=""/>
          <p:cNvGrpSpPr/>
          <p:nvPr/>
        </p:nvGrpSpPr>
        <p:grpSpPr>
          <a:xfrm flipH="1">
            <a:off x="7306499" y="2475682"/>
            <a:ext cx="825093" cy="54000"/>
            <a:chOff x="3582858" y="1942477"/>
            <a:chExt cx="825093" cy="5400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582858" y="1969477"/>
              <a:ext cx="771093" cy="0"/>
            </a:xfrm>
            <a:prstGeom prst="line">
              <a:avLst/>
            </a:prstGeom>
            <a:noFill/>
            <a:ln w="19050" cap="flat" cmpd="sng" algn="ctr">
              <a:solidFill>
                <a:srgbClr val="0000FF"/>
              </a:solidFill>
              <a:prstDash val="solid"/>
            </a:ln>
            <a:effectLst/>
          </p:spPr>
        </p:cxnSp>
        <p:sp>
          <p:nvSpPr>
            <p:cNvPr id="42" name="椭圆 41"/>
            <p:cNvSpPr/>
            <p:nvPr/>
          </p:nvSpPr>
          <p:spPr bwMode="auto">
            <a:xfrm>
              <a:off x="4353951" y="1942477"/>
              <a:ext cx="54000" cy="54000"/>
            </a:xfrm>
            <a:prstGeom prst="ellipse">
              <a:avLst/>
            </a:prstGeom>
            <a:solidFill>
              <a:srgbClr val="0000FF"/>
            </a:solidFill>
            <a:ln w="9525">
              <a:solidFill>
                <a:srgbClr val="0000FF"/>
              </a:solidFill>
              <a:miter lim="800000"/>
            </a:ln>
          </p:spPr>
          <p:txBody>
            <a:bodyPr rtlCol="0" anchor="ctr"/>
            <a:lstStyle/>
            <a:p>
              <a:pPr marL="0" marR="0" lvl="0" indent="720090" algn="ctr" defTabSz="91440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FF"/>
                </a:buClr>
                <a:buSzTx/>
                <a:buFont typeface="Wingdings" panose="05000000000000000000" pitchFamily="2" charset="2"/>
                <a:buNone/>
                <a:defRPr/>
              </a:pPr>
              <a:endPara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/>
                <a:ea typeface="黑体" panose="02010609060101010101" pitchFamily="49" charset="-122"/>
              </a:endParaRPr>
            </a:p>
          </p:txBody>
        </p:sp>
      </p:grpSp>
      <p:sp>
        <p:nvSpPr>
          <p:cNvPr id="43" name="文本框 42" title=""/>
          <p:cNvSpPr txBox="1"/>
          <p:nvPr/>
        </p:nvSpPr>
        <p:spPr>
          <a:xfrm>
            <a:off x="8095016" y="1525387"/>
            <a:ext cx="9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分针</a:t>
            </a:r>
            <a:endParaRPr lang="zh-CN" altLang="en-US" sz="2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" name="文本框 43" title=""/>
          <p:cNvSpPr txBox="1"/>
          <p:nvPr/>
        </p:nvSpPr>
        <p:spPr>
          <a:xfrm>
            <a:off x="8095016" y="2302627"/>
            <a:ext cx="9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秒针</a:t>
            </a:r>
            <a:endParaRPr lang="zh-CN" altLang="en-US" sz="2000" b="1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" name="文本框 44" title=""/>
          <p:cNvSpPr txBox="1"/>
          <p:nvPr/>
        </p:nvSpPr>
        <p:spPr>
          <a:xfrm>
            <a:off x="747840" y="1410413"/>
            <a:ext cx="3915600" cy="1276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①先读出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小表盘</a:t>
            </a: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上指针所通过的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分钟数</a:t>
            </a: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，再读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大表盘</a:t>
            </a: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对应的</a:t>
            </a: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秒</a:t>
            </a:r>
            <a:r>
              <a:rPr lang="zh-CN" altLang="en-US" sz="2400" b="1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400" b="1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6" name="文本框 45" title=""/>
          <p:cNvSpPr txBox="1"/>
          <p:nvPr/>
        </p:nvSpPr>
        <p:spPr>
          <a:xfrm>
            <a:off x="747840" y="2811827"/>
            <a:ext cx="4655561" cy="870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②小表盘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小格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30s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；大表盘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圈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30s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小格</a:t>
            </a:r>
            <a:r>
              <a:rPr lang="en-US" altLang="zh-CN" sz="2400" b="1">
                <a:solidFill>
                  <a:prstClr val="black"/>
                </a:solidFill>
                <a:latin typeface="Times New Roman" panose="02020603050405020304"/>
                <a:ea typeface="宋体" panose="02010600030101010101" pitchFamily="2" charset="-122"/>
              </a:rPr>
              <a:t>0.1s</a:t>
            </a:r>
            <a:endParaRPr lang="zh-CN" altLang="en-US" sz="2400" b="1">
              <a:solidFill>
                <a:prstClr val="black"/>
              </a:solidFill>
              <a:latin typeface="Times New Roman" panose="02020603050405020304"/>
              <a:ea typeface="宋体" panose="02010600030101010101" pitchFamily="2" charset="-122"/>
            </a:endParaRPr>
          </a:p>
        </p:txBody>
      </p:sp>
      <p:sp>
        <p:nvSpPr>
          <p:cNvPr id="47" name="文本框 46" title=""/>
          <p:cNvSpPr txBox="1"/>
          <p:nvPr/>
        </p:nvSpPr>
        <p:spPr>
          <a:xfrm>
            <a:off x="484202" y="4020369"/>
            <a:ext cx="8175595" cy="805220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pPr defTabSz="9144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读数时，小表盘上的指针没有超过两数之间的半分钟刻度线，大表盘按照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0~30s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读数；如果超过，大表盘按照</a:t>
            </a:r>
            <a:r>
              <a:rPr lang="en-US" altLang="zh-CN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30~60s</a:t>
            </a:r>
            <a:r>
              <a:rPr lang="zh-CN" altLang="en-US" sz="2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读数。</a:t>
            </a:r>
            <a:endParaRPr lang="zh-CN" altLang="en-US" sz="2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 animBg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COMMONDATA" val="eyJoZGlkIjoiYmE1MWRiMjIzZDMwOTFhNDdhYzA4OWUzYjdhZDA4NzYifQ=="/>
  <p:tag name="KSO_WPP_MARK_KEY" val="fd758602-48f4-4aed-8570-002b423be1f0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(16:9)</PresentationFormat>
  <Paragraphs>89</Paragraphs>
  <Slides>19</Slides>
  <Notes>0</Notes>
  <TotalTime>0</TotalTime>
  <HiddenSlides>0</HiddenSlides>
  <MMClips>2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0">
      <vt:lpstr>Arial</vt:lpstr>
      <vt:lpstr>Calibri Light</vt:lpstr>
      <vt:lpstr>Calibri</vt:lpstr>
      <vt:lpstr>黑体</vt:lpstr>
      <vt:lpstr>字魂105号-简雅黑</vt:lpstr>
      <vt:lpstr>Times New Roman</vt:lpstr>
      <vt:lpstr>华文新魏</vt:lpstr>
      <vt:lpstr>宋体</vt:lpstr>
      <vt:lpstr>Wingdings</vt:lpstr>
      <vt:lpstr>楷体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2024-06-27T15:47:07.966</cp:lastPrinted>
  <dcterms:created xsi:type="dcterms:W3CDTF">2024-06-27T15:47:07Z</dcterms:created>
  <dcterms:modified xsi:type="dcterms:W3CDTF">2024-06-27T07:47:07Z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